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03F7CA-456E-42C9-BBBC-718A34A919E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2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E01FB0-A79D-4E2E-8F64-0F3F444B7D2C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BA616-7829-4FD1-AEFB-C4232FBD1AD4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C4E2FF-F33E-4CBC-A567-88B678109164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12D337-7676-40D6-B3A9-04ED3EA278B1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DA8BF3-5E24-4E5D-99E5-16643918A1DF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93AA0A-32BA-4242-8F3A-EDBCED09CE8A}" type="slidenum">
              <a:rPr lang="en-GB" sz="1200" smtClean="0"/>
              <a:pPr eaLnBrk="1" hangingPunct="1"/>
              <a:t>14</a:t>
            </a:fld>
            <a:endParaRPr lang="en-GB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D7528B-CCE7-4128-BE1C-15627A7FF061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EBFBBE-72D7-440B-BDF6-DED04AB220AE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28B264-5CAE-4061-986C-AF901CA6AA64}" type="slidenum">
              <a:rPr lang="en-GB" sz="1200" smtClean="0"/>
              <a:pPr eaLnBrk="1" hangingPunct="1"/>
              <a:t>4</a:t>
            </a:fld>
            <a:endParaRPr lang="en-GB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36841B-37F7-41D3-9C86-005408A54801}" type="slidenum">
              <a:rPr lang="en-GB" sz="1200" smtClean="0"/>
              <a:pPr eaLnBrk="1" hangingPunct="1"/>
              <a:t>5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CFABF4-213C-4EED-BE00-7F49060829DC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25A3AF-0B2F-4F7E-8759-95FC07AED9B8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6778A5-0D17-484B-8613-C85EA8E69105}" type="slidenum">
              <a:rPr lang="en-GB" sz="1200" smtClean="0"/>
              <a:pPr eaLnBrk="1" hangingPunct="1"/>
              <a:t>8</a:t>
            </a:fld>
            <a:endParaRPr lang="en-GB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872B86-3DD4-4DBC-AC0A-702E89C760CB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6659-1361-430F-AD9F-E159ACC83F6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8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63D6-922F-485B-8FF0-53A8AAB2979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6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43C1-574B-413C-9AF0-FFB5EF8D887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2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6C11-A0D3-437C-9DD8-1BE9C1B8FD8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0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2A6A-6D38-4A95-B726-DE259CA015F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6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2CD0-39FE-4389-B7C5-8CB0A8ECCC8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A29D-E8C9-48BA-A780-E547782EE0B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C543-5D0D-418B-A9CA-AFFE6B7DC16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3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BC54-513A-4F17-B7B4-76B12E89F75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9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6391-E2E0-4D91-AE4D-9DD7D21810E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45E6-D5E0-4D28-B767-1EFBAD040E7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308725"/>
            <a:ext cx="5492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DA6E74-5CB4-49CB-AC34-DA1B1526B06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1028" name="Picture 7" descr="IFIEC no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24588"/>
            <a:ext cx="172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928688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9AF11B-4C6A-45EF-8F64-2C805960368A}" type="slidenum">
              <a:rPr lang="en-GB" sz="1000" smtClean="0"/>
              <a:pPr eaLnBrk="1" hangingPunct="1"/>
              <a:t>1</a:t>
            </a:fld>
            <a:endParaRPr lang="en-GB" sz="10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2800" smtClean="0"/>
              <a:t>IFIEC VISION OF A LIBERALISED EUROPEAN GAS MARKET</a:t>
            </a:r>
            <a:endParaRPr lang="fr-FR" sz="280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Energy Forum, 22 Nov. 2011</a:t>
            </a:r>
          </a:p>
          <a:p>
            <a:pPr eaLnBrk="1" hangingPunct="1"/>
            <a:r>
              <a:rPr lang="nb-NO" smtClean="0"/>
              <a:t>Steinar Solheim, Chairman of Working Party Oil &amp; Gas</a:t>
            </a:r>
            <a:endParaRPr lang="en-US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8EDEFE-3E5F-4A69-BE66-23D7DBF7C863}" type="slidenum">
              <a:rPr lang="en-GB" sz="1000" smtClean="0"/>
              <a:pPr eaLnBrk="1" hangingPunct="1"/>
              <a:t>10</a:t>
            </a:fld>
            <a:endParaRPr lang="en-GB" sz="10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916238" y="4762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2000"/>
              <a:t>GAS TARGET MODEL (1)</a:t>
            </a:r>
            <a:endParaRPr lang="en-US" sz="200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09650"/>
            <a:ext cx="80946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AC119E-DE5B-4E61-B1D8-FE0F9331E604}" type="slidenum">
              <a:rPr lang="en-GB" sz="1000" smtClean="0"/>
              <a:pPr eaLnBrk="1" hangingPunct="1"/>
              <a:t>11</a:t>
            </a:fld>
            <a:endParaRPr lang="en-GB" sz="100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55650" y="1916113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843213" y="476250"/>
            <a:ext cx="322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2000"/>
              <a:t>GAS TARGET MODEL (2)</a:t>
            </a:r>
            <a:endParaRPr lang="en-US" sz="200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09650"/>
            <a:ext cx="80946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9CEA2D-DE83-4D69-86A3-E066F36EAB40}" type="slidenum">
              <a:rPr lang="en-GB" sz="1000" smtClean="0"/>
              <a:pPr eaLnBrk="1" hangingPunct="1"/>
              <a:t>12</a:t>
            </a:fld>
            <a:endParaRPr lang="en-GB" sz="10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348038" y="476250"/>
            <a:ext cx="223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2000"/>
              <a:t>Gas Balancing (1)</a:t>
            </a:r>
            <a:endParaRPr lang="en-US" sz="200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09650"/>
            <a:ext cx="818038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E60818-01B4-44CF-BEF5-89EDC0C4C752}" type="slidenum">
              <a:rPr lang="en-GB" sz="1000" smtClean="0"/>
              <a:pPr eaLnBrk="1" hangingPunct="1"/>
              <a:t>13</a:t>
            </a:fld>
            <a:endParaRPr lang="en-GB" sz="1000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419475" y="404813"/>
            <a:ext cx="223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2000"/>
              <a:t>Gas Balancing (2)</a:t>
            </a:r>
            <a:endParaRPr lang="en-US" sz="200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0946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52C8A2-E460-485F-893C-63B2022E3DE1}" type="slidenum">
              <a:rPr lang="en-GB" sz="1000" smtClean="0"/>
              <a:pPr eaLnBrk="1" hangingPunct="1"/>
              <a:t>14</a:t>
            </a:fld>
            <a:endParaRPr lang="en-GB" sz="1000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16013" y="26035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11413" y="40481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2000"/>
              <a:t>Capacity Allocation Mechanisms</a:t>
            </a:r>
            <a:endParaRPr lang="en-US" sz="200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09650"/>
            <a:ext cx="82470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F92000-9E8A-4633-B352-E790F94F5CA8}" type="slidenum">
              <a:rPr lang="en-GB" sz="1000" smtClean="0"/>
              <a:pPr eaLnBrk="1" hangingPunct="1"/>
              <a:t>2</a:t>
            </a:fld>
            <a:endParaRPr lang="en-GB" sz="100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692275" y="476250"/>
            <a:ext cx="673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000"/>
              <a:t>Gas will be important in order to reach the 20-20-20 target</a:t>
            </a:r>
            <a:endParaRPr lang="en-US" sz="200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52575"/>
            <a:ext cx="903763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F5A137-AB4F-4EB8-809C-DC4B8FFD6259}" type="slidenum">
              <a:rPr lang="en-GB" sz="1000" smtClean="0"/>
              <a:pPr eaLnBrk="1" hangingPunct="1"/>
              <a:t>3</a:t>
            </a:fld>
            <a:endParaRPr lang="en-GB" sz="1000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258888" y="476250"/>
            <a:ext cx="727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000"/>
              <a:t>Gas flowing to Europe North, Central, Southern Europe in bcm</a:t>
            </a:r>
            <a:endParaRPr lang="en-US" sz="20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57250"/>
            <a:ext cx="8447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302396-5A74-4A4D-B9AB-0E68BEF5655B}" type="slidenum">
              <a:rPr lang="en-GB" sz="1000" smtClean="0"/>
              <a:pPr eaLnBrk="1" hangingPunct="1"/>
              <a:t>4</a:t>
            </a:fld>
            <a:endParaRPr lang="en-GB" sz="100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987675" y="476250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000"/>
              <a:t>New import capacity</a:t>
            </a:r>
            <a:endParaRPr lang="en-US" sz="2000"/>
          </a:p>
        </p:txBody>
      </p:sp>
      <p:sp>
        <p:nvSpPr>
          <p:cNvPr id="5124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52500"/>
            <a:ext cx="88566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83C76-9A0C-47D1-B7BD-5ADAE0BD436E}" type="slidenum">
              <a:rPr lang="en-GB" sz="1000" smtClean="0"/>
              <a:pPr eaLnBrk="1" hangingPunct="1"/>
              <a:t>5</a:t>
            </a:fld>
            <a:endParaRPr lang="en-GB" sz="10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042988" y="549275"/>
            <a:ext cx="745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2000"/>
              <a:t>CHARACTERISTICS OF THE EUROPEAN GAS MARKET</a:t>
            </a:r>
            <a:endParaRPr lang="en-US" sz="2000"/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963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48D95C-B87E-4AC6-A462-69AC8BE3845A}" type="slidenum">
              <a:rPr lang="en-GB" sz="1000" smtClean="0"/>
              <a:pPr eaLnBrk="1" hangingPunct="1"/>
              <a:t>6</a:t>
            </a:fld>
            <a:endParaRPr lang="en-GB" sz="10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835150" y="476250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000"/>
              <a:t>Market gas price versus European LT gas price</a:t>
            </a:r>
            <a:endParaRPr lang="en-US" sz="20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4756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AFFE9A-CFB2-4D39-9B35-F26FC5C2FD29}" type="slidenum">
              <a:rPr lang="en-GB" sz="1000" smtClean="0"/>
              <a:pPr eaLnBrk="1" hangingPunct="1"/>
              <a:t>7</a:t>
            </a:fld>
            <a:endParaRPr lang="en-GB" sz="100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00113" y="47625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2000"/>
              <a:t>EUROPEAN COMMISSION: ENERGY 2020 (DEC2010)</a:t>
            </a:r>
            <a:endParaRPr 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0946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5DF01A-F6AC-4888-B788-A6009F967FFE}" type="slidenum">
              <a:rPr lang="en-GB" sz="1000" smtClean="0"/>
              <a:pPr eaLnBrk="1" hangingPunct="1"/>
              <a:t>8</a:t>
            </a:fld>
            <a:endParaRPr lang="en-GB" sz="1000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900113" y="476250"/>
            <a:ext cx="770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2000"/>
              <a:t>ITALY  -  AN EXAMPLE OF A NON COMPETITIVE MARKET</a:t>
            </a:r>
            <a:endParaRPr lang="en-US" sz="2000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95375"/>
            <a:ext cx="8113712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C71BD9-8C49-46A1-80A4-C9BC4C923D2A}" type="slidenum">
              <a:rPr lang="en-GB" sz="1000" smtClean="0"/>
              <a:pPr eaLnBrk="1" hangingPunct="1"/>
              <a:t>9</a:t>
            </a:fld>
            <a:endParaRPr lang="en-GB" sz="1000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00113" y="2133600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55875" y="4762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000"/>
              <a:t>European Gas Hub Prices</a:t>
            </a:r>
            <a:endParaRPr lang="en-US" sz="200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7802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Affichage à l'écran (4:3)</PresentationFormat>
  <Paragraphs>44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Default Design</vt:lpstr>
      <vt:lpstr>IFIEC VISION OF A LIBERALISED EUROPEAN GAS MARKET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Roger Goffin</cp:lastModifiedBy>
  <cp:revision>12</cp:revision>
  <dcterms:created xsi:type="dcterms:W3CDTF">2008-06-26T07:13:51Z</dcterms:created>
  <dcterms:modified xsi:type="dcterms:W3CDTF">2011-11-23T16:28:18Z</dcterms:modified>
</cp:coreProperties>
</file>